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2"/>
  </p:notesMasterIdLst>
  <p:sldIdLst>
    <p:sldId id="256" r:id="rId2"/>
    <p:sldId id="257" r:id="rId3"/>
    <p:sldId id="258" r:id="rId4"/>
    <p:sldId id="268" r:id="rId5"/>
    <p:sldId id="259" r:id="rId6"/>
    <p:sldId id="260" r:id="rId7"/>
    <p:sldId id="271" r:id="rId8"/>
    <p:sldId id="272" r:id="rId9"/>
    <p:sldId id="261" r:id="rId10"/>
    <p:sldId id="262" r:id="rId11"/>
    <p:sldId id="267" r:id="rId12"/>
    <p:sldId id="263" r:id="rId13"/>
    <p:sldId id="264" r:id="rId14"/>
    <p:sldId id="269" r:id="rId15"/>
    <p:sldId id="270" r:id="rId16"/>
    <p:sldId id="276" r:id="rId17"/>
    <p:sldId id="277" r:id="rId18"/>
    <p:sldId id="278" r:id="rId19"/>
    <p:sldId id="266"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16" y="12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DEBDD9-A4C5-470A-8E52-0D9FCD1C2278}" type="datetimeFigureOut">
              <a:rPr lang="en-US" smtClean="0"/>
              <a:pPr/>
              <a:t>5/25/2023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BCBE72-B2E4-493C-BE68-A5DAA394D9F3}" type="slidenum">
              <a:rPr lang="en-US" smtClean="0"/>
              <a:pPr/>
              <a:t>‹#›</a:t>
            </a:fld>
            <a:endParaRPr lang="en-US"/>
          </a:p>
        </p:txBody>
      </p:sp>
    </p:spTree>
    <p:extLst>
      <p:ext uri="{BB962C8B-B14F-4D97-AF65-F5344CB8AC3E}">
        <p14:creationId xmlns:p14="http://schemas.microsoft.com/office/powerpoint/2010/main" val="2083409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D8BD707-D9CF-40AE-B4C6-C98DA3205C09}" type="datetimeFigureOut">
              <a:rPr lang="en-US" smtClean="0"/>
              <a:pPr/>
              <a:t>5/25/2023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1" name="Title 10"/>
          <p:cNvSpPr>
            <a:spLocks noGrp="1"/>
          </p:cNvSpPr>
          <p:nvPr>
            <p:ph type="title"/>
          </p:nvPr>
        </p:nvSpPr>
        <p:spPr/>
        <p:txBody>
          <a:bodyPr/>
          <a:lstStyle/>
          <a:p>
            <a:r>
              <a:rPr lang="en-US"/>
              <a:t>Click to edit Master title style</a:t>
            </a:r>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5/25/2023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4"/>
          </p:nvPr>
        </p:nvSpPr>
        <p:spPr>
          <a:xfrm>
            <a:off x="4645151"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5/25/2023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a:t>Click to edit Master title style</a:t>
            </a:r>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a:t>Click to edit Master title style</a:t>
            </a:r>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5/25/2023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knowledgebank.irri.org/ricebreedingcourse/Powerpoints/Hybrid_Rice_Breeding_&amp;_Seed_Production.ppt" TargetMode="External"/><Relationship Id="rId7" Type="http://schemas.openxmlformats.org/officeDocument/2006/relationships/hyperlink" Target="http://www.isaaa.org/resources/publications/pocketk/34/" TargetMode="External"/><Relationship Id="rId2" Type="http://schemas.openxmlformats.org/officeDocument/2006/relationships/hyperlink" Target="http://www.seedconsortium.org/PUC/pdf%20files/23-Vegetable%20Hybrid%20Seed%20Production.pdf" TargetMode="External"/><Relationship Id="rId1" Type="http://schemas.openxmlformats.org/officeDocument/2006/relationships/slideLayout" Target="../slideLayouts/slideLayout2.xml"/><Relationship Id="rId6" Type="http://schemas.openxmlformats.org/officeDocument/2006/relationships/hyperlink" Target="http://www3.syngenta.com/country/uk/sitecollectiondocuments/crops/cereals/bspb-hybrid-crop-factsheet.pdf" TargetMode="External"/><Relationship Id="rId5" Type="http://schemas.openxmlformats.org/officeDocument/2006/relationships/hyperlink" Target="http://telegnome.com/hybrids.html" TargetMode="External"/><Relationship Id="rId4" Type="http://schemas.openxmlformats.org/officeDocument/2006/relationships/hyperlink" Target="http://en.wikipedia.org/wiki/Hybrid_se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3048000"/>
          </a:xfrm>
        </p:spPr>
        <p:txBody>
          <a:bodyPr>
            <a:normAutofit fontScale="90000"/>
          </a:bodyPr>
          <a:lstStyle/>
          <a:p>
            <a:r>
              <a:rPr lang="en-US" b="1" u="sng" dirty="0"/>
              <a:t>HYBRID SEED PRODUCTION OF HORTICULTURAL CROPS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382000" cy="4648200"/>
          </a:xfrm>
        </p:spPr>
        <p:txBody>
          <a:bodyPr>
            <a:normAutofit fontScale="92500" lnSpcReduction="10000"/>
          </a:bodyPr>
          <a:lstStyle/>
          <a:p>
            <a:r>
              <a:rPr lang="en-US" dirty="0"/>
              <a:t>Since </a:t>
            </a:r>
            <a:r>
              <a:rPr lang="en-US" b="1" dirty="0"/>
              <a:t>100 years ago</a:t>
            </a:r>
            <a:r>
              <a:rPr lang="en-US" dirty="0"/>
              <a:t>, hybrid crops are produced from hybrid seeds and become dominated commercial crop. </a:t>
            </a:r>
          </a:p>
          <a:p>
            <a:r>
              <a:rPr lang="en-US" dirty="0"/>
              <a:t>developed by the hybridization or crossing of parent lines that are ‘pure lines’ produced through inbreeding. </a:t>
            </a:r>
          </a:p>
          <a:p>
            <a:r>
              <a:rPr lang="en-US" sz="3300" b="1" u="sng" dirty="0"/>
              <a:t>Pure lines</a:t>
            </a:r>
            <a:r>
              <a:rPr lang="en-US" sz="3800" b="1" dirty="0"/>
              <a:t>: </a:t>
            </a:r>
            <a:r>
              <a:rPr lang="en-US" dirty="0"/>
              <a:t>plants that “breed true” or produce sexual offspring that closely resemble their parents. </a:t>
            </a:r>
          </a:p>
          <a:p>
            <a:pPr lvl="1"/>
            <a:r>
              <a:rPr lang="en-US" dirty="0"/>
              <a:t>By crossing pure lines, a uniform population of F1 hybrid seed can be produced with predictable characteristics.</a:t>
            </a:r>
          </a:p>
          <a:p>
            <a:r>
              <a:rPr lang="en-US" sz="3300" b="1" u="sng" dirty="0"/>
              <a:t>Heterosis</a:t>
            </a:r>
            <a:r>
              <a:rPr lang="en-US" sz="3800" b="1" dirty="0"/>
              <a:t>: </a:t>
            </a:r>
            <a:r>
              <a:rPr lang="en-US" dirty="0"/>
              <a:t>A universal phenomenon that F1 generation shows superiority to both parents </a:t>
            </a:r>
          </a:p>
          <a:p>
            <a:pPr lvl="1"/>
            <a:r>
              <a:rPr lang="en-US" dirty="0"/>
              <a:t>Due to heterosis growing of hybrid seed have advantage as compared to inbred lines. </a:t>
            </a:r>
          </a:p>
        </p:txBody>
      </p:sp>
      <p:sp>
        <p:nvSpPr>
          <p:cNvPr id="2" name="Title 1"/>
          <p:cNvSpPr>
            <a:spLocks noGrp="1"/>
          </p:cNvSpPr>
          <p:nvPr>
            <p:ph type="title"/>
          </p:nvPr>
        </p:nvSpPr>
        <p:spPr/>
        <p:txBody>
          <a:bodyPr/>
          <a:lstStyle/>
          <a:p>
            <a:r>
              <a:rPr lang="en-US" b="1" dirty="0"/>
              <a:t>Introduction</a:t>
            </a:r>
            <a:r>
              <a:rPr lang="en-US" dirty="0"/>
              <a:t> </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27237"/>
            <a:ext cx="8229600" cy="4144963"/>
          </a:xfrm>
        </p:spPr>
        <p:txBody>
          <a:bodyPr>
            <a:normAutofit/>
          </a:bodyPr>
          <a:lstStyle/>
          <a:p>
            <a:r>
              <a:rPr lang="en-US" dirty="0"/>
              <a:t>The cross between inbred varieties and well-documented and consistent phenotypes (such as yield) and the resulting hybrid seed is collected. </a:t>
            </a:r>
          </a:p>
          <a:p>
            <a:r>
              <a:rPr lang="en-US" dirty="0"/>
              <a:t>Another </a:t>
            </a:r>
            <a:r>
              <a:rPr lang="en-US" b="1" dirty="0"/>
              <a:t>important factor </a:t>
            </a:r>
            <a:r>
              <a:rPr lang="en-US" dirty="0"/>
              <a:t>=&gt; the combining ability of the parent plants. </a:t>
            </a:r>
          </a:p>
          <a:p>
            <a:r>
              <a:rPr lang="en-US" dirty="0"/>
              <a:t>Hybrids are bred to have good characteristics in the resulting plants, such as better yield, improved color, disease resistance etc. </a:t>
            </a:r>
          </a:p>
          <a:p>
            <a:r>
              <a:rPr lang="en-US" dirty="0"/>
              <a:t>the crosses are specific and controlled. </a:t>
            </a:r>
          </a:p>
        </p:txBody>
      </p:sp>
      <p:sp>
        <p:nvSpPr>
          <p:cNvPr id="2" name="Title 1"/>
          <p:cNvSpPr>
            <a:spLocks noGrp="1"/>
          </p:cNvSpPr>
          <p:nvPr>
            <p:ph type="title"/>
          </p:nvPr>
        </p:nvSpPr>
        <p:spPr/>
        <p:txBody>
          <a:bodyPr/>
          <a:lstStyle/>
          <a:p>
            <a:r>
              <a:rPr lang="en-US" b="1" dirty="0"/>
              <a:t>Introduction</a:t>
            </a: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u="sng" dirty="0"/>
              <a:t>Trueness to name</a:t>
            </a:r>
            <a:r>
              <a:rPr lang="en-US" b="1" dirty="0"/>
              <a:t>: </a:t>
            </a:r>
          </a:p>
          <a:p>
            <a:pPr lvl="1"/>
            <a:r>
              <a:rPr lang="en-US" dirty="0"/>
              <a:t>seeds in question have been labeled with the correct species name, cultivar name, or whatever is appropriate.</a:t>
            </a:r>
          </a:p>
          <a:p>
            <a:r>
              <a:rPr lang="en-US" b="1" u="sng" dirty="0"/>
              <a:t>Trueness to type</a:t>
            </a:r>
            <a:r>
              <a:rPr lang="en-US" b="1" dirty="0"/>
              <a:t>: </a:t>
            </a:r>
          </a:p>
          <a:p>
            <a:pPr lvl="1"/>
            <a:r>
              <a:rPr lang="en-US" dirty="0"/>
              <a:t>this means that the seeds in question also produce progeny that conform to visual and genetic standards for that cultivar or species.</a:t>
            </a:r>
          </a:p>
          <a:p>
            <a:r>
              <a:rPr lang="en-US" b="1" u="sng" dirty="0"/>
              <a:t>Freedom from contaminants</a:t>
            </a:r>
            <a:r>
              <a:rPr lang="en-US" b="1" dirty="0"/>
              <a:t>:</a:t>
            </a:r>
          </a:p>
          <a:p>
            <a:pPr lvl="1"/>
            <a:r>
              <a:rPr lang="en-US" dirty="0"/>
              <a:t>this includes pathogens, mixtures of other crop seeds, and weed seeds.</a:t>
            </a:r>
          </a:p>
        </p:txBody>
      </p:sp>
      <p:sp>
        <p:nvSpPr>
          <p:cNvPr id="2" name="Title 1"/>
          <p:cNvSpPr>
            <a:spLocks noGrp="1"/>
          </p:cNvSpPr>
          <p:nvPr>
            <p:ph type="title"/>
          </p:nvPr>
        </p:nvSpPr>
        <p:spPr/>
        <p:txBody>
          <a:bodyPr>
            <a:normAutofit fontScale="90000"/>
          </a:bodyPr>
          <a:lstStyle/>
          <a:p>
            <a:r>
              <a:rPr lang="en-US" b="1" dirty="0"/>
              <a:t>Characteristics of Hybrid Seeds</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C:\Users\Ameer Ali\Desktop\hqdefault.jpg"/>
          <p:cNvPicPr>
            <a:picLocks noChangeAspect="1" noChangeArrowheads="1"/>
          </p:cNvPicPr>
          <p:nvPr/>
        </p:nvPicPr>
        <p:blipFill>
          <a:blip r:embed="rId2" cstate="print"/>
          <a:srcRect/>
          <a:stretch>
            <a:fillRect/>
          </a:stretch>
        </p:blipFill>
        <p:spPr bwMode="auto">
          <a:xfrm>
            <a:off x="6524625" y="4819650"/>
            <a:ext cx="2619375" cy="20383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Content Placeholder 2"/>
          <p:cNvSpPr>
            <a:spLocks noGrp="1"/>
          </p:cNvSpPr>
          <p:nvPr>
            <p:ph idx="1"/>
          </p:nvPr>
        </p:nvSpPr>
        <p:spPr>
          <a:xfrm>
            <a:off x="457200" y="2057400"/>
            <a:ext cx="7315200" cy="4495800"/>
          </a:xfrm>
        </p:spPr>
        <p:txBody>
          <a:bodyPr>
            <a:normAutofit lnSpcReduction="10000"/>
          </a:bodyPr>
          <a:lstStyle/>
          <a:p>
            <a:pPr lvl="0">
              <a:buFont typeface="Wingdings" pitchFamily="2" charset="2"/>
              <a:buChar char="Ø"/>
            </a:pPr>
            <a:r>
              <a:rPr lang="en-US" b="1" u="sng" dirty="0"/>
              <a:t>Preparation for hybridization:</a:t>
            </a:r>
            <a:endParaRPr lang="en-US" dirty="0"/>
          </a:p>
          <a:p>
            <a:pPr lvl="1"/>
            <a:r>
              <a:rPr lang="en-US" dirty="0"/>
              <a:t>Selection of two distinct parents </a:t>
            </a:r>
          </a:p>
          <a:p>
            <a:pPr lvl="1"/>
            <a:r>
              <a:rPr lang="en-US" dirty="0"/>
              <a:t>Development of inbred lines by self pollinating both parents by 6-7 generations</a:t>
            </a:r>
          </a:p>
          <a:p>
            <a:pPr lvl="0">
              <a:buFont typeface="Wingdings" pitchFamily="2" charset="2"/>
              <a:buChar char="Ø"/>
            </a:pPr>
            <a:r>
              <a:rPr lang="en-US" b="1" u="sng" dirty="0"/>
              <a:t>Planting:</a:t>
            </a:r>
            <a:endParaRPr lang="en-US" dirty="0"/>
          </a:p>
          <a:p>
            <a:pPr lvl="1"/>
            <a:r>
              <a:rPr lang="en-US" dirty="0"/>
              <a:t>At the time of planting isolation distance between the crops is maintained. Strict roughing of other plants is done.</a:t>
            </a:r>
          </a:p>
          <a:p>
            <a:pPr lvl="2"/>
            <a:r>
              <a:rPr lang="en-US" dirty="0"/>
              <a:t>In </a:t>
            </a:r>
            <a:r>
              <a:rPr lang="en-US" b="1" dirty="0"/>
              <a:t>onions and carrots</a:t>
            </a:r>
            <a:r>
              <a:rPr lang="en-US" dirty="0"/>
              <a:t>, isolation distances from </a:t>
            </a:r>
            <a:r>
              <a:rPr lang="en-US" b="1" dirty="0"/>
              <a:t>400 to 1500 </a:t>
            </a:r>
            <a:r>
              <a:rPr lang="en-US" dirty="0"/>
              <a:t>meters may be required.</a:t>
            </a:r>
          </a:p>
          <a:p>
            <a:pPr lvl="1"/>
            <a:r>
              <a:rPr lang="en-US" dirty="0"/>
              <a:t>At the time of flowering, flowers of female parents are emasculated before anther dehiscence.</a:t>
            </a:r>
          </a:p>
        </p:txBody>
      </p:sp>
      <p:sp>
        <p:nvSpPr>
          <p:cNvPr id="2" name="Title 1"/>
          <p:cNvSpPr>
            <a:spLocks noGrp="1"/>
          </p:cNvSpPr>
          <p:nvPr>
            <p:ph type="title"/>
          </p:nvPr>
        </p:nvSpPr>
        <p:spPr/>
        <p:txBody>
          <a:bodyPr>
            <a:noAutofit/>
          </a:bodyPr>
          <a:lstStyle/>
          <a:p>
            <a:r>
              <a:rPr lang="en-US" sz="4000" b="1" dirty="0"/>
              <a:t>Method of Hybrid Seed Production</a:t>
            </a:r>
            <a:endParaRPr lang="en-US" sz="4000"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4495800" cy="4343400"/>
          </a:xfrm>
        </p:spPr>
        <p:txBody>
          <a:bodyPr>
            <a:normAutofit/>
          </a:bodyPr>
          <a:lstStyle/>
          <a:p>
            <a:pPr lvl="0">
              <a:buFont typeface="Wingdings" pitchFamily="2" charset="2"/>
              <a:buChar char="Ø"/>
            </a:pPr>
            <a:r>
              <a:rPr lang="en-US" b="1" u="sng" dirty="0"/>
              <a:t>Pollen collection:</a:t>
            </a:r>
            <a:endParaRPr lang="en-US" dirty="0"/>
          </a:p>
          <a:p>
            <a:pPr lvl="1"/>
            <a:r>
              <a:rPr lang="en-US" dirty="0"/>
              <a:t>Flower collection</a:t>
            </a:r>
          </a:p>
          <a:p>
            <a:pPr lvl="1"/>
            <a:r>
              <a:rPr lang="en-US" dirty="0"/>
              <a:t>Anther cones are taken and put them in glassine envelopes</a:t>
            </a:r>
          </a:p>
          <a:p>
            <a:pPr lvl="1"/>
            <a:r>
              <a:rPr lang="en-US" dirty="0"/>
              <a:t>Dry anthers at 30 c for 24 hours</a:t>
            </a:r>
          </a:p>
          <a:p>
            <a:pPr lvl="1"/>
            <a:r>
              <a:rPr lang="en-US" dirty="0"/>
              <a:t>Put the dried anther cones in a cup then transfer the pollen lid cup</a:t>
            </a:r>
          </a:p>
        </p:txBody>
      </p:sp>
      <p:sp>
        <p:nvSpPr>
          <p:cNvPr id="2" name="Title 1"/>
          <p:cNvSpPr>
            <a:spLocks noGrp="1"/>
          </p:cNvSpPr>
          <p:nvPr>
            <p:ph type="title"/>
          </p:nvPr>
        </p:nvSpPr>
        <p:spPr/>
        <p:txBody>
          <a:bodyPr>
            <a:normAutofit fontScale="90000"/>
          </a:bodyPr>
          <a:lstStyle/>
          <a:p>
            <a:r>
              <a:rPr lang="en-US" b="1"/>
              <a:t>Method of Hybrid Seed Production</a:t>
            </a:r>
            <a:endParaRPr lang="en-US" dirty="0"/>
          </a:p>
        </p:txBody>
      </p:sp>
      <p:pic>
        <p:nvPicPr>
          <p:cNvPr id="9217" name="Picture 1"/>
          <p:cNvPicPr>
            <a:picLocks noChangeAspect="1" noChangeArrowheads="1"/>
          </p:cNvPicPr>
          <p:nvPr/>
        </p:nvPicPr>
        <p:blipFill>
          <a:blip r:embed="rId2" cstate="print"/>
          <a:srcRect/>
          <a:stretch>
            <a:fillRect/>
          </a:stretch>
        </p:blipFill>
        <p:spPr bwMode="auto">
          <a:xfrm>
            <a:off x="6324600" y="2819400"/>
            <a:ext cx="1828800" cy="1143000"/>
          </a:xfrm>
          <a:prstGeom prst="rect">
            <a:avLst/>
          </a:prstGeom>
          <a:ln w="88900" cap="sq" cmpd="thickThin">
            <a:solidFill>
              <a:srgbClr val="000000"/>
            </a:solidFill>
            <a:prstDash val="solid"/>
            <a:miter lim="800000"/>
          </a:ln>
          <a:effectLst>
            <a:innerShdw blurRad="76200">
              <a:srgbClr val="000000"/>
            </a:innerShdw>
          </a:effectLst>
        </p:spPr>
      </p:pic>
      <p:pic>
        <p:nvPicPr>
          <p:cNvPr id="9218" name="Picture 2"/>
          <p:cNvPicPr>
            <a:picLocks noChangeAspect="1" noChangeArrowheads="1"/>
          </p:cNvPicPr>
          <p:nvPr/>
        </p:nvPicPr>
        <p:blipFill>
          <a:blip r:embed="rId3" cstate="print"/>
          <a:srcRect/>
          <a:stretch>
            <a:fillRect/>
          </a:stretch>
        </p:blipFill>
        <p:spPr bwMode="auto">
          <a:xfrm>
            <a:off x="6324600" y="4114800"/>
            <a:ext cx="1828800" cy="1143000"/>
          </a:xfrm>
          <a:prstGeom prst="rect">
            <a:avLst/>
          </a:prstGeom>
          <a:ln w="88900" cap="sq" cmpd="thickThin">
            <a:solidFill>
              <a:srgbClr val="000000"/>
            </a:solidFill>
            <a:prstDash val="solid"/>
            <a:miter lim="800000"/>
          </a:ln>
          <a:effectLst>
            <a:innerShdw blurRad="76200">
              <a:srgbClr val="000000"/>
            </a:innerShdw>
          </a:effectLst>
        </p:spPr>
      </p:pic>
      <p:pic>
        <p:nvPicPr>
          <p:cNvPr id="9219" name="Picture 3"/>
          <p:cNvPicPr>
            <a:picLocks noChangeAspect="1" noChangeArrowheads="1"/>
          </p:cNvPicPr>
          <p:nvPr/>
        </p:nvPicPr>
        <p:blipFill>
          <a:blip r:embed="rId4" cstate="print"/>
          <a:srcRect/>
          <a:stretch>
            <a:fillRect/>
          </a:stretch>
        </p:blipFill>
        <p:spPr bwMode="auto">
          <a:xfrm>
            <a:off x="6324600" y="5410201"/>
            <a:ext cx="1828800" cy="1143000"/>
          </a:xfrm>
          <a:prstGeom prst="rect">
            <a:avLst/>
          </a:prstGeom>
          <a:ln w="88900" cap="sq" cmpd="thickThin">
            <a:solidFill>
              <a:srgbClr val="000000"/>
            </a:solidFill>
            <a:prstDash val="solid"/>
            <a:miter lim="800000"/>
          </a:ln>
          <a:effectLst>
            <a:innerShdw blurRad="76200">
              <a:srgbClr val="000000"/>
            </a:innerShdw>
          </a:effectLst>
        </p:spPr>
      </p:pic>
      <p:pic>
        <p:nvPicPr>
          <p:cNvPr id="9221" name="Picture 5"/>
          <p:cNvPicPr>
            <a:picLocks noChangeAspect="1" noChangeArrowheads="1"/>
          </p:cNvPicPr>
          <p:nvPr/>
        </p:nvPicPr>
        <p:blipFill>
          <a:blip r:embed="rId5" cstate="print"/>
          <a:srcRect/>
          <a:stretch>
            <a:fillRect/>
          </a:stretch>
        </p:blipFill>
        <p:spPr bwMode="auto">
          <a:xfrm>
            <a:off x="6324600" y="1524000"/>
            <a:ext cx="1828800" cy="1143000"/>
          </a:xfrm>
          <a:prstGeom prst="rect">
            <a:avLst/>
          </a:prstGeom>
          <a:ln w="88900" cap="sq" cmpd="thickThin">
            <a:solidFill>
              <a:srgbClr val="000000"/>
            </a:solidFill>
            <a:prstDash val="solid"/>
            <a:miter lim="800000"/>
          </a:ln>
          <a:effectLst>
            <a:innerShdw blurRad="76200">
              <a:srgbClr val="000000"/>
            </a:innerShdw>
          </a:effectLst>
        </p:spPr>
      </p:pic>
      <p:sp>
        <p:nvSpPr>
          <p:cNvPr id="13" name="Curved Left Arrow 12"/>
          <p:cNvSpPr/>
          <p:nvPr/>
        </p:nvSpPr>
        <p:spPr>
          <a:xfrm>
            <a:off x="8305800" y="2209800"/>
            <a:ext cx="609600" cy="1143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Left Arrow 13"/>
          <p:cNvSpPr/>
          <p:nvPr/>
        </p:nvSpPr>
        <p:spPr>
          <a:xfrm>
            <a:off x="8305800" y="4800600"/>
            <a:ext cx="609600" cy="1143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p:cNvSpPr/>
          <p:nvPr/>
        </p:nvSpPr>
        <p:spPr>
          <a:xfrm>
            <a:off x="5562600" y="3505200"/>
            <a:ext cx="609600" cy="1219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9247" y="2248347"/>
            <a:ext cx="7530353" cy="3877815"/>
          </a:xfrm>
        </p:spPr>
        <p:txBody>
          <a:bodyPr>
            <a:normAutofit/>
          </a:bodyPr>
          <a:lstStyle/>
          <a:p>
            <a:pPr lvl="0">
              <a:buFont typeface="Wingdings" pitchFamily="2" charset="2"/>
              <a:buChar char="Ø"/>
            </a:pPr>
            <a:r>
              <a:rPr lang="en-US" b="1" u="sng" dirty="0"/>
              <a:t>Pollination:</a:t>
            </a:r>
            <a:endParaRPr lang="en-US" dirty="0"/>
          </a:p>
          <a:p>
            <a:pPr lvl="1"/>
            <a:r>
              <a:rPr lang="en-US" dirty="0"/>
              <a:t>Exposing the stigma in two ways </a:t>
            </a:r>
          </a:p>
          <a:p>
            <a:pPr lvl="2">
              <a:buNone/>
            </a:pPr>
            <a:r>
              <a:rPr lang="en-US" dirty="0"/>
              <a:t>(1) pollinate using fingers </a:t>
            </a:r>
          </a:p>
          <a:p>
            <a:pPr lvl="2">
              <a:buNone/>
            </a:pPr>
            <a:r>
              <a:rPr lang="en-US" dirty="0"/>
              <a:t>(2) dipping the stigma in pollen</a:t>
            </a:r>
          </a:p>
          <a:p>
            <a:endParaRPr lang="en-US" dirty="0"/>
          </a:p>
        </p:txBody>
      </p:sp>
      <p:sp>
        <p:nvSpPr>
          <p:cNvPr id="2" name="Title 1"/>
          <p:cNvSpPr>
            <a:spLocks noGrp="1"/>
          </p:cNvSpPr>
          <p:nvPr>
            <p:ph type="title"/>
          </p:nvPr>
        </p:nvSpPr>
        <p:spPr/>
        <p:txBody>
          <a:bodyPr>
            <a:normAutofit fontScale="90000"/>
          </a:bodyPr>
          <a:lstStyle/>
          <a:p>
            <a:r>
              <a:rPr lang="en-US" b="1" dirty="0"/>
              <a:t>Method of Hybrid Seed Production</a:t>
            </a:r>
            <a:endParaRPr lang="en-US" dirty="0"/>
          </a:p>
        </p:txBody>
      </p:sp>
      <p:pic>
        <p:nvPicPr>
          <p:cNvPr id="27650" name="Picture 2"/>
          <p:cNvPicPr>
            <a:picLocks noChangeAspect="1" noChangeArrowheads="1"/>
          </p:cNvPicPr>
          <p:nvPr/>
        </p:nvPicPr>
        <p:blipFill>
          <a:blip r:embed="rId2" cstate="print"/>
          <a:srcRect/>
          <a:stretch>
            <a:fillRect/>
          </a:stretch>
        </p:blipFill>
        <p:spPr bwMode="auto">
          <a:xfrm>
            <a:off x="1447800" y="4343400"/>
            <a:ext cx="2286000" cy="1828800"/>
          </a:xfrm>
          <a:prstGeom prst="rect">
            <a:avLst/>
          </a:prstGeom>
          <a:ln w="88900" cap="sq" cmpd="thickThin">
            <a:solidFill>
              <a:srgbClr val="000000"/>
            </a:solidFill>
            <a:prstDash val="solid"/>
            <a:miter lim="800000"/>
          </a:ln>
          <a:effectLst>
            <a:innerShdw blurRad="76200">
              <a:srgbClr val="000000"/>
            </a:innerShdw>
          </a:effectLst>
        </p:spPr>
      </p:pic>
      <p:pic>
        <p:nvPicPr>
          <p:cNvPr id="27651" name="Picture 3"/>
          <p:cNvPicPr>
            <a:picLocks noChangeAspect="1" noChangeArrowheads="1"/>
          </p:cNvPicPr>
          <p:nvPr/>
        </p:nvPicPr>
        <p:blipFill>
          <a:blip r:embed="rId3" cstate="print"/>
          <a:srcRect/>
          <a:stretch>
            <a:fillRect/>
          </a:stretch>
        </p:blipFill>
        <p:spPr bwMode="auto">
          <a:xfrm>
            <a:off x="5486400" y="3657600"/>
            <a:ext cx="2209800" cy="1447800"/>
          </a:xfrm>
          <a:prstGeom prst="rect">
            <a:avLst/>
          </a:prstGeom>
          <a:ln w="88900" cap="sq" cmpd="thickThin">
            <a:solidFill>
              <a:srgbClr val="000000"/>
            </a:solidFill>
            <a:prstDash val="solid"/>
            <a:miter lim="800000"/>
          </a:ln>
          <a:effectLst>
            <a:innerShdw blurRad="76200">
              <a:srgbClr val="000000"/>
            </a:innerShdw>
          </a:effectLst>
        </p:spPr>
      </p:pic>
      <p:pic>
        <p:nvPicPr>
          <p:cNvPr id="27652" name="Picture 4"/>
          <p:cNvPicPr>
            <a:picLocks noChangeAspect="1" noChangeArrowheads="1"/>
          </p:cNvPicPr>
          <p:nvPr/>
        </p:nvPicPr>
        <p:blipFill>
          <a:blip r:embed="rId4" cstate="print"/>
          <a:srcRect/>
          <a:stretch>
            <a:fillRect/>
          </a:stretch>
        </p:blipFill>
        <p:spPr bwMode="auto">
          <a:xfrm>
            <a:off x="5486399" y="5257800"/>
            <a:ext cx="2209799" cy="1447801"/>
          </a:xfrm>
          <a:prstGeom prst="rect">
            <a:avLst/>
          </a:prstGeom>
          <a:ln w="88900" cap="sq" cmpd="thickThin">
            <a:solidFill>
              <a:srgbClr val="000000"/>
            </a:solidFill>
            <a:prstDash val="solid"/>
            <a:miter lim="800000"/>
          </a:ln>
          <a:effectLst>
            <a:innerShdw blurRad="76200">
              <a:srgbClr val="000000"/>
            </a:innerShdw>
          </a:effectLst>
        </p:spPr>
      </p:pic>
      <p:sp>
        <p:nvSpPr>
          <p:cNvPr id="11" name="Right Arrow 10"/>
          <p:cNvSpPr/>
          <p:nvPr/>
        </p:nvSpPr>
        <p:spPr>
          <a:xfrm rot="20229601">
            <a:off x="4024135" y="4707559"/>
            <a:ext cx="1206115" cy="3855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73375">
            <a:off x="3999204" y="5458289"/>
            <a:ext cx="1206115" cy="3855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buFont typeface="Wingdings" pitchFamily="2" charset="2"/>
              <a:buChar char="Ø"/>
            </a:pPr>
            <a:r>
              <a:rPr lang="en-US" b="1" u="sng" dirty="0"/>
              <a:t>Fruit setting:</a:t>
            </a:r>
            <a:endParaRPr lang="en-US" dirty="0"/>
          </a:p>
          <a:p>
            <a:pPr lvl="1"/>
            <a:r>
              <a:rPr lang="en-US" dirty="0"/>
              <a:t>In fruit setting 30-40 fruits are maintained per plant</a:t>
            </a:r>
          </a:p>
          <a:p>
            <a:pPr lvl="0">
              <a:buFont typeface="Wingdings" pitchFamily="2" charset="2"/>
              <a:buChar char="Ø"/>
            </a:pPr>
            <a:r>
              <a:rPr lang="en-US" b="1" u="sng" dirty="0"/>
              <a:t>Harvesting:</a:t>
            </a:r>
            <a:endParaRPr lang="en-US" dirty="0"/>
          </a:p>
          <a:p>
            <a:pPr lvl="1"/>
            <a:r>
              <a:rPr lang="en-US" dirty="0"/>
              <a:t>Harvest when fruit fully mature and put the fruit in nonmetallic containers</a:t>
            </a:r>
          </a:p>
          <a:p>
            <a:pPr lvl="0">
              <a:buFont typeface="Wingdings" pitchFamily="2" charset="2"/>
              <a:buChar char="Ø"/>
            </a:pPr>
            <a:r>
              <a:rPr lang="en-US" b="1" u="sng" dirty="0"/>
              <a:t>Seed extraction:</a:t>
            </a:r>
            <a:endParaRPr lang="en-US" dirty="0"/>
          </a:p>
          <a:p>
            <a:pPr lvl="1"/>
            <a:r>
              <a:rPr lang="en-US" dirty="0"/>
              <a:t>There are two methods of extraction </a:t>
            </a:r>
          </a:p>
          <a:p>
            <a:pPr lvl="2">
              <a:buNone/>
            </a:pPr>
            <a:r>
              <a:rPr lang="en-US" dirty="0"/>
              <a:t>(1) dry extraction</a:t>
            </a:r>
          </a:p>
          <a:p>
            <a:pPr lvl="2">
              <a:buNone/>
            </a:pPr>
            <a:r>
              <a:rPr lang="en-US" dirty="0"/>
              <a:t>(2) wet extraction</a:t>
            </a:r>
          </a:p>
          <a:p>
            <a:pPr lvl="1"/>
            <a:r>
              <a:rPr lang="en-US" dirty="0"/>
              <a:t>It depends upon type of fruit</a:t>
            </a:r>
          </a:p>
          <a:p>
            <a:pPr lvl="0">
              <a:buFont typeface="Wingdings" pitchFamily="2" charset="2"/>
              <a:buChar char="Ø"/>
            </a:pPr>
            <a:r>
              <a:rPr lang="en-US" b="1" u="sng" dirty="0"/>
              <a:t>Seed processing:</a:t>
            </a:r>
            <a:endParaRPr lang="en-US" dirty="0"/>
          </a:p>
          <a:p>
            <a:endParaRPr lang="en-US" dirty="0"/>
          </a:p>
        </p:txBody>
      </p:sp>
      <p:sp>
        <p:nvSpPr>
          <p:cNvPr id="2" name="Title 1"/>
          <p:cNvSpPr>
            <a:spLocks noGrp="1"/>
          </p:cNvSpPr>
          <p:nvPr>
            <p:ph type="title"/>
          </p:nvPr>
        </p:nvSpPr>
        <p:spPr/>
        <p:txBody>
          <a:bodyPr>
            <a:normAutofit fontScale="90000"/>
          </a:bodyPr>
          <a:lstStyle/>
          <a:p>
            <a:r>
              <a:rPr lang="en-US" b="1" dirty="0"/>
              <a:t>Method of Hybrid Seed Production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514350" lvl="0" indent="-514350">
              <a:buFont typeface="+mj-lt"/>
              <a:buAutoNum type="arabicParenR"/>
            </a:pPr>
            <a:r>
              <a:rPr lang="en-US" b="1" u="sng" dirty="0"/>
              <a:t>Single cross hybrids (F1 hybrids):</a:t>
            </a:r>
            <a:endParaRPr lang="en-US" dirty="0"/>
          </a:p>
          <a:p>
            <a:pPr lvl="1"/>
            <a:r>
              <a:rPr lang="en-US" dirty="0"/>
              <a:t>Production and selection of two distinct inbred lines by </a:t>
            </a:r>
            <a:r>
              <a:rPr lang="en-US" dirty="0" err="1"/>
              <a:t>selfing</a:t>
            </a:r>
            <a:endParaRPr lang="en-US" dirty="0"/>
          </a:p>
          <a:p>
            <a:pPr lvl="1"/>
            <a:r>
              <a:rPr lang="en-US" dirty="0"/>
              <a:t>Crossing between two inbred lines</a:t>
            </a:r>
          </a:p>
          <a:p>
            <a:pPr lvl="1"/>
            <a:r>
              <a:rPr lang="en-US" dirty="0"/>
              <a:t>Collecting the hybrid seed</a:t>
            </a:r>
          </a:p>
          <a:p>
            <a:pPr marL="514350" lvl="0" indent="-514350">
              <a:buFont typeface="+mj-lt"/>
              <a:buAutoNum type="arabicParenR"/>
            </a:pPr>
            <a:r>
              <a:rPr lang="en-US" b="1" u="sng" dirty="0"/>
              <a:t>Double cross hybrids:</a:t>
            </a:r>
            <a:endParaRPr lang="en-US" dirty="0"/>
          </a:p>
          <a:p>
            <a:pPr lvl="1"/>
            <a:r>
              <a:rPr lang="en-US" dirty="0"/>
              <a:t>Selection of two different F1 hybrids</a:t>
            </a:r>
          </a:p>
          <a:p>
            <a:pPr lvl="1"/>
            <a:r>
              <a:rPr lang="en-US" dirty="0"/>
              <a:t>Crossing the hybrids</a:t>
            </a:r>
          </a:p>
          <a:p>
            <a:pPr marL="514350" lvl="0" indent="-514350">
              <a:buFont typeface="+mj-lt"/>
              <a:buAutoNum type="arabicParenR"/>
            </a:pPr>
            <a:r>
              <a:rPr lang="en-US" b="1" u="sng" dirty="0"/>
              <a:t>Three way cross hybrids:</a:t>
            </a:r>
            <a:endParaRPr lang="en-US" dirty="0"/>
          </a:p>
          <a:p>
            <a:pPr lvl="1"/>
            <a:r>
              <a:rPr lang="en-US" dirty="0"/>
              <a:t>Selection of inbred line</a:t>
            </a:r>
          </a:p>
          <a:p>
            <a:pPr lvl="1"/>
            <a:r>
              <a:rPr lang="en-US" dirty="0"/>
              <a:t>Crossing  the inbred line with F1 hybrid</a:t>
            </a:r>
          </a:p>
          <a:p>
            <a:pPr marL="514350" indent="-514350">
              <a:buFont typeface="+mj-lt"/>
              <a:buAutoNum type="arabicParenR"/>
            </a:pPr>
            <a:r>
              <a:rPr lang="en-US" b="1" u="sng" dirty="0"/>
              <a:t>Top-cross hybrids:</a:t>
            </a:r>
          </a:p>
          <a:p>
            <a:pPr lvl="1"/>
            <a:r>
              <a:rPr lang="en-US" dirty="0"/>
              <a:t>crossing the an inbred line and an open pollinated cultivar</a:t>
            </a:r>
          </a:p>
          <a:p>
            <a:endParaRPr lang="en-US" dirty="0"/>
          </a:p>
        </p:txBody>
      </p:sp>
      <p:sp>
        <p:nvSpPr>
          <p:cNvPr id="2" name="Title 1"/>
          <p:cNvSpPr>
            <a:spLocks noGrp="1"/>
          </p:cNvSpPr>
          <p:nvPr>
            <p:ph type="title"/>
          </p:nvPr>
        </p:nvSpPr>
        <p:spPr>
          <a:xfrm>
            <a:off x="304800" y="274638"/>
            <a:ext cx="8610600" cy="1325562"/>
          </a:xfrm>
        </p:spPr>
        <p:txBody>
          <a:bodyPr>
            <a:normAutofit fontScale="90000"/>
          </a:bodyPr>
          <a:lstStyle/>
          <a:p>
            <a:r>
              <a:rPr lang="en-US" b="1" dirty="0"/>
              <a:t>Other Methods of Hybrid Seed Production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u="sng" dirty="0"/>
              <a:t>Mutation breeding:</a:t>
            </a:r>
            <a:endParaRPr lang="en-US" dirty="0"/>
          </a:p>
          <a:p>
            <a:pPr lvl="1"/>
            <a:r>
              <a:rPr lang="en-US" dirty="0"/>
              <a:t>Plants were exposed to gamma rays, protons, neutrons, alpha particles, and beta particles to see if these would induce useful mutations. Chemicals, too, such as sodium </a:t>
            </a:r>
            <a:r>
              <a:rPr lang="en-US" dirty="0" err="1"/>
              <a:t>azide</a:t>
            </a:r>
            <a:r>
              <a:rPr lang="en-US" dirty="0"/>
              <a:t> and ethyl methane </a:t>
            </a:r>
            <a:r>
              <a:rPr lang="en-US" dirty="0" err="1"/>
              <a:t>sulphonate</a:t>
            </a:r>
            <a:r>
              <a:rPr lang="en-US" dirty="0"/>
              <a:t>, were used to cause mutations.</a:t>
            </a:r>
          </a:p>
          <a:p>
            <a:r>
              <a:rPr lang="en-US" b="1" u="sng" dirty="0"/>
              <a:t>Examples</a:t>
            </a:r>
            <a:r>
              <a:rPr lang="en-US" dirty="0"/>
              <a:t>:</a:t>
            </a:r>
          </a:p>
          <a:p>
            <a:pPr lvl="1"/>
            <a:r>
              <a:rPr lang="en-US" dirty="0"/>
              <a:t> wheat, barley, rice, potatoes, soybeans, and onions.</a:t>
            </a:r>
          </a:p>
          <a:p>
            <a:endParaRPr lang="en-US" dirty="0"/>
          </a:p>
        </p:txBody>
      </p:sp>
      <p:sp>
        <p:nvSpPr>
          <p:cNvPr id="2" name="Title 1"/>
          <p:cNvSpPr>
            <a:spLocks noGrp="1"/>
          </p:cNvSpPr>
          <p:nvPr>
            <p:ph type="title"/>
          </p:nvPr>
        </p:nvSpPr>
        <p:spPr/>
        <p:txBody>
          <a:bodyPr>
            <a:normAutofit fontScale="90000"/>
          </a:bodyPr>
          <a:lstStyle/>
          <a:p>
            <a:r>
              <a:rPr lang="en-US" b="1" dirty="0"/>
              <a:t>Techniques For Hybrid Seed Production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Yield improvements</a:t>
            </a:r>
          </a:p>
          <a:p>
            <a:r>
              <a:rPr lang="en-US" dirty="0"/>
              <a:t>Disease and insect resistance</a:t>
            </a:r>
          </a:p>
          <a:p>
            <a:r>
              <a:rPr lang="en-US" dirty="0"/>
              <a:t>Seed Composition</a:t>
            </a:r>
          </a:p>
          <a:p>
            <a:r>
              <a:rPr lang="en-US" dirty="0"/>
              <a:t>Forage quality</a:t>
            </a:r>
          </a:p>
          <a:p>
            <a:r>
              <a:rPr lang="en-US" dirty="0"/>
              <a:t>Tolerance to environmental stresses</a:t>
            </a:r>
          </a:p>
          <a:p>
            <a:r>
              <a:rPr lang="en-US" dirty="0"/>
              <a:t>Adaptability to mechanization</a:t>
            </a:r>
          </a:p>
          <a:p>
            <a:r>
              <a:rPr lang="en-US" dirty="0"/>
              <a:t>Lodging resistance</a:t>
            </a:r>
          </a:p>
          <a:p>
            <a:r>
              <a:rPr lang="en-US" dirty="0"/>
              <a:t>Photoperiod response</a:t>
            </a:r>
          </a:p>
          <a:p>
            <a:r>
              <a:rPr lang="en-US" dirty="0"/>
              <a:t>Drought stresses</a:t>
            </a:r>
          </a:p>
        </p:txBody>
      </p:sp>
      <p:sp>
        <p:nvSpPr>
          <p:cNvPr id="2" name="Title 1"/>
          <p:cNvSpPr>
            <a:spLocks noGrp="1"/>
          </p:cNvSpPr>
          <p:nvPr>
            <p:ph type="title"/>
          </p:nvPr>
        </p:nvSpPr>
        <p:spPr/>
        <p:txBody>
          <a:bodyPr>
            <a:normAutofit fontScale="90000"/>
          </a:bodyPr>
          <a:lstStyle/>
          <a:p>
            <a:r>
              <a:rPr lang="en-US" b="1" dirty="0"/>
              <a:t>Objectives of Hybrid Seed Production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Hybrids can  have up to 25 percent higher yield.</a:t>
            </a:r>
          </a:p>
          <a:p>
            <a:pPr lvl="0"/>
            <a:r>
              <a:rPr lang="en-US" dirty="0"/>
              <a:t>Hybrid plants are physically uniform. This is advantageous for farmers who harvest with machines, but it’s usually not a big deal for small-greenhouse gardeners.</a:t>
            </a:r>
          </a:p>
          <a:p>
            <a:pPr lvl="0"/>
            <a:r>
              <a:rPr lang="en-US" dirty="0"/>
              <a:t>Hybrids often show greater vigor and faster growth.</a:t>
            </a:r>
          </a:p>
          <a:p>
            <a:endParaRPr lang="en-US" dirty="0"/>
          </a:p>
        </p:txBody>
      </p:sp>
      <p:sp>
        <p:nvSpPr>
          <p:cNvPr id="2" name="Title 1"/>
          <p:cNvSpPr>
            <a:spLocks noGrp="1"/>
          </p:cNvSpPr>
          <p:nvPr>
            <p:ph type="title"/>
          </p:nvPr>
        </p:nvSpPr>
        <p:spPr/>
        <p:txBody>
          <a:bodyPr>
            <a:normAutofit fontScale="90000"/>
          </a:bodyPr>
          <a:lstStyle/>
          <a:p>
            <a:r>
              <a:rPr lang="en-US" b="1" dirty="0"/>
              <a:t>Advantages of Using Hybrid Seeds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dirty="0"/>
              <a:t>Hybrids cost up to five times more </a:t>
            </a:r>
          </a:p>
          <a:p>
            <a:pPr lvl="1"/>
            <a:r>
              <a:rPr lang="en-US" dirty="0"/>
              <a:t>Because they take longer time to develop and are more trouble to produce.</a:t>
            </a:r>
          </a:p>
          <a:p>
            <a:pPr lvl="0"/>
            <a:r>
              <a:rPr lang="en-US" dirty="0"/>
              <a:t>They often require a more exacting horticulture. When things aren’t optimum, they may suffer more than plants grown from non hybrid, open-pollinated seeds.</a:t>
            </a:r>
          </a:p>
          <a:p>
            <a:pPr lvl="0"/>
            <a:r>
              <a:rPr lang="en-US" dirty="0"/>
              <a:t>Seeds from an F1 hybrid plant, don’t have a similar plant in the next generation. </a:t>
            </a:r>
          </a:p>
          <a:p>
            <a:pPr lvl="1"/>
            <a:r>
              <a:rPr lang="en-US" dirty="0"/>
              <a:t>Resulting plants in the second generation are usually much lower yielding, have less vigor, and are quite variable in their physical characteristics. </a:t>
            </a:r>
          </a:p>
        </p:txBody>
      </p:sp>
      <p:sp>
        <p:nvSpPr>
          <p:cNvPr id="2" name="Title 1"/>
          <p:cNvSpPr>
            <a:spLocks noGrp="1"/>
          </p:cNvSpPr>
          <p:nvPr>
            <p:ph type="title"/>
          </p:nvPr>
        </p:nvSpPr>
        <p:spPr/>
        <p:txBody>
          <a:bodyPr>
            <a:normAutofit fontScale="90000"/>
          </a:bodyPr>
          <a:lstStyle/>
          <a:p>
            <a:r>
              <a:rPr lang="en-US" b="1" dirty="0"/>
              <a:t>Disadvantages of Using Hybrid Seeds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4419600"/>
          </a:xfrm>
        </p:spPr>
        <p:txBody>
          <a:bodyPr>
            <a:noAutofit/>
          </a:bodyPr>
          <a:lstStyle/>
          <a:p>
            <a:r>
              <a:rPr lang="en-US" dirty="0"/>
              <a:t>The present state of the hand-pollinated F1 vegetable hybrid seed production industry is entering a stabilizing phase</a:t>
            </a:r>
          </a:p>
          <a:p>
            <a:r>
              <a:rPr lang="en-US" dirty="0"/>
              <a:t>This stabilizing phase will become even more settled in the coming years</a:t>
            </a:r>
          </a:p>
          <a:p>
            <a:r>
              <a:rPr lang="en-US" dirty="0"/>
              <a:t>the current main production countries still process the flexibility and cushion in term of available new locations and human resources to provide for new expansion and cost-effective pollinators</a:t>
            </a:r>
          </a:p>
          <a:p>
            <a:r>
              <a:rPr lang="en-US" dirty="0"/>
              <a:t>the vegetable hybrid seed industry will thus continue to explore and move to new, better and more cost-effective areas and countries.</a:t>
            </a:r>
            <a:endParaRPr lang="en-US" sz="2000" dirty="0"/>
          </a:p>
        </p:txBody>
      </p:sp>
      <p:sp>
        <p:nvSpPr>
          <p:cNvPr id="2" name="Title 1"/>
          <p:cNvSpPr>
            <a:spLocks noGrp="1"/>
          </p:cNvSpPr>
          <p:nvPr>
            <p:ph type="title"/>
          </p:nvPr>
        </p:nvSpPr>
        <p:spPr>
          <a:xfrm>
            <a:off x="152400" y="570156"/>
            <a:ext cx="8991600" cy="1054250"/>
          </a:xfrm>
        </p:spPr>
        <p:txBody>
          <a:bodyPr>
            <a:noAutofit/>
          </a:bodyPr>
          <a:lstStyle/>
          <a:p>
            <a:r>
              <a:rPr lang="en-US" sz="4000" b="1" dirty="0"/>
              <a:t>Future of Hand Pollinated F1 Vegetable Hybrid Seed Production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a:xfrm>
            <a:off x="152400" y="228600"/>
            <a:ext cx="8915400" cy="1054250"/>
          </a:xfrm>
        </p:spPr>
        <p:txBody>
          <a:bodyPr>
            <a:noAutofit/>
          </a:bodyPr>
          <a:lstStyle/>
          <a:p>
            <a:r>
              <a:rPr lang="en-US" sz="4000" b="1" dirty="0"/>
              <a:t>Summary of Contract System of F1 Vegetable Hybrid Seed Production</a:t>
            </a:r>
          </a:p>
        </p:txBody>
      </p:sp>
      <p:pic>
        <p:nvPicPr>
          <p:cNvPr id="1026" name="Picture 2"/>
          <p:cNvPicPr>
            <a:picLocks noChangeAspect="1" noChangeArrowheads="1"/>
          </p:cNvPicPr>
          <p:nvPr/>
        </p:nvPicPr>
        <p:blipFill>
          <a:blip r:embed="rId2" cstate="print"/>
          <a:srcRect/>
          <a:stretch>
            <a:fillRect/>
          </a:stretch>
        </p:blipFill>
        <p:spPr bwMode="auto">
          <a:xfrm>
            <a:off x="328613" y="1476375"/>
            <a:ext cx="8486775" cy="530542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a:t>RNAi</a:t>
            </a:r>
            <a:r>
              <a:rPr lang="en-US" dirty="0"/>
              <a:t> =&gt; male sterility  &amp; valuable in the hybrid seed industry</a:t>
            </a:r>
          </a:p>
          <a:p>
            <a:r>
              <a:rPr lang="en-US" dirty="0"/>
              <a:t>Genes __expressed in tissues ___involved in pollen production ____targeted through </a:t>
            </a:r>
            <a:r>
              <a:rPr lang="en-US" dirty="0" err="1"/>
              <a:t>RNAi</a:t>
            </a:r>
            <a:r>
              <a:rPr lang="en-US" dirty="0"/>
              <a:t>. </a:t>
            </a:r>
          </a:p>
          <a:p>
            <a:r>
              <a:rPr lang="en-US" dirty="0"/>
              <a:t>Scientists developed </a:t>
            </a:r>
            <a:r>
              <a:rPr lang="en-US" b="1" dirty="0"/>
              <a:t>male sterile tobacco lines </a:t>
            </a:r>
            <a:r>
              <a:rPr lang="en-US" dirty="0"/>
              <a:t>by inhibiting the expression of </a:t>
            </a:r>
          </a:p>
          <a:p>
            <a:pPr lvl="1"/>
            <a:r>
              <a:rPr lang="en-US" b="1" dirty="0"/>
              <a:t>TA29</a:t>
            </a:r>
            <a:r>
              <a:rPr lang="en-US" dirty="0"/>
              <a:t>, a gene necessary for pollen development. </a:t>
            </a:r>
          </a:p>
          <a:p>
            <a:pPr lvl="1"/>
            <a:r>
              <a:rPr lang="en-US" b="1" dirty="0"/>
              <a:t>Msh1</a:t>
            </a:r>
            <a:r>
              <a:rPr lang="en-US" dirty="0"/>
              <a:t> </a:t>
            </a:r>
            <a:r>
              <a:rPr lang="en-US" b="1" dirty="0"/>
              <a:t>(tobacco and tomato) </a:t>
            </a:r>
            <a:r>
              <a:rPr lang="en-US" dirty="0"/>
              <a:t>, rearrangements in the mitochondrial DNA associated with naturally occurring </a:t>
            </a:r>
            <a:r>
              <a:rPr lang="en-US" dirty="0" err="1"/>
              <a:t>cytoplasmic</a:t>
            </a:r>
            <a:r>
              <a:rPr lang="en-US" dirty="0"/>
              <a:t> male sterility</a:t>
            </a:r>
          </a:p>
        </p:txBody>
      </p:sp>
      <p:sp>
        <p:nvSpPr>
          <p:cNvPr id="3" name="Title 2"/>
          <p:cNvSpPr>
            <a:spLocks noGrp="1"/>
          </p:cNvSpPr>
          <p:nvPr>
            <p:ph type="title"/>
          </p:nvPr>
        </p:nvSpPr>
        <p:spPr/>
        <p:txBody>
          <a:bodyPr/>
          <a:lstStyle/>
          <a:p>
            <a:r>
              <a:rPr lang="en-US" b="1" dirty="0" err="1"/>
              <a:t>RNAi</a:t>
            </a:r>
            <a:r>
              <a:rPr lang="en-US" b="1" dirty="0"/>
              <a:t> for Male Sterility</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Hybrid vigor, also known as </a:t>
            </a:r>
            <a:r>
              <a:rPr lang="en-US" dirty="0" err="1"/>
              <a:t>heterosis</a:t>
            </a:r>
            <a:r>
              <a:rPr lang="en-US" dirty="0"/>
              <a:t>, refers to the phenomenon where the offspring of a cross between two different parent plants exhibit superior traits compared to their parents. It is a common observation in plant breeding and is a result of the combination and interaction of different genetic traits from the parental lines.</a:t>
            </a:r>
          </a:p>
          <a:p>
            <a:endParaRPr lang="en-US" dirty="0"/>
          </a:p>
        </p:txBody>
      </p:sp>
      <p:sp>
        <p:nvSpPr>
          <p:cNvPr id="3" name="Title 2"/>
          <p:cNvSpPr>
            <a:spLocks noGrp="1"/>
          </p:cNvSpPr>
          <p:nvPr>
            <p:ph type="title"/>
          </p:nvPr>
        </p:nvSpPr>
        <p:spPr/>
        <p:txBody>
          <a:bodyPr/>
          <a:lstStyle/>
          <a:p>
            <a:r>
              <a:rPr lang="en-US" dirty="0"/>
              <a:t>Hybrid vigor,</a:t>
            </a:r>
          </a:p>
        </p:txBody>
      </p:sp>
    </p:spTree>
    <p:extLst>
      <p:ext uri="{BB962C8B-B14F-4D97-AF65-F5344CB8AC3E}">
        <p14:creationId xmlns:p14="http://schemas.microsoft.com/office/powerpoint/2010/main" val="2750112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7745505" cy="3877815"/>
          </a:xfrm>
        </p:spPr>
        <p:txBody>
          <a:bodyPr>
            <a:noAutofit/>
          </a:bodyPr>
          <a:lstStyle/>
          <a:p>
            <a:r>
              <a:rPr lang="en-US" sz="1200" dirty="0" smtClean="0"/>
              <a:t>Genetic </a:t>
            </a:r>
            <a:r>
              <a:rPr lang="en-US" sz="1200" dirty="0"/>
              <a:t>Diversity: Hybrid vigor occurs due to the increased genetic diversity resulting from the combination of two different parental lines. When two genetically diverse parents are crossed, the offspring can inherit a wide range of alleles, which can lead to enhanced traits and performance.</a:t>
            </a:r>
          </a:p>
          <a:p>
            <a:r>
              <a:rPr lang="en-US" sz="1200" dirty="0"/>
              <a:t>Superior Traits: The hybrid offspring often display improved traits such as increased growth rate, higher yield, better disease resistance, improved stress tolerance, and overall better performance compared to the parents. This enhanced performance is particularly significant in traits that exhibit heterozygous dominance, where the heterozygous genotype exhibits superior phenotypic expression compared to the homozygous genotypes.</a:t>
            </a:r>
          </a:p>
          <a:p>
            <a:r>
              <a:rPr lang="en-US" sz="1200" dirty="0"/>
              <a:t>Complementary Gene Action: In hybrid offspring, there can be complementary gene action, where the combination of different alleles from the parents results in improved trait expression. This can lead to enhanced physiological processes, such as increased photosynthesis, nutrient uptake efficiency, or disease resistance mechanisms.</a:t>
            </a:r>
          </a:p>
          <a:p>
            <a:r>
              <a:rPr lang="en-US" sz="1200" dirty="0" err="1"/>
              <a:t>Overdominance</a:t>
            </a:r>
            <a:r>
              <a:rPr lang="en-US" sz="1200" dirty="0"/>
              <a:t> and Heterozygote Advantage: Hybrid vigor often results from the phenomenon of </a:t>
            </a:r>
            <a:r>
              <a:rPr lang="en-US" sz="1200" dirty="0" err="1"/>
              <a:t>overdominance</a:t>
            </a:r>
            <a:r>
              <a:rPr lang="en-US" sz="1200" dirty="0"/>
              <a:t>, where the heterozygous state (having two different alleles) leads to superior performance compared to either homozygous state (having two identical alleles). This advantage is sometimes referred to as the heterozygote advantage.</a:t>
            </a:r>
          </a:p>
          <a:p>
            <a:r>
              <a:rPr lang="en-US" sz="1200" dirty="0"/>
              <a:t>Applications in Plant Breeding: Hybrid vigor is extensively utilized in plant breeding to develop improved crop varieties. Breeders intentionally cross two genetically diverse parental lines to harness the benefits of hybrid vigor. This approach, known as hybrid breeding, is commonly used in crops such as maize (corn), rice, wheat, and various vegetables to develop high-yielding and superior performing hybrids.</a:t>
            </a:r>
          </a:p>
          <a:p>
            <a:r>
              <a:rPr lang="en-US" sz="1200" dirty="0"/>
              <a:t>Maintenance of Hybrid Vigor: Hybrid vigor is usually observed in the first generation of hybrid offspring (F1 generation). Subsequent generations, known as F2 and beyond, may not exhibit the same level of vigor due to the segregation of genetic traits. To maintain hybrid vigor in subsequent generations, breeders need to produce new hybrid crosses (by crossing the F1 hybrids) or use other breeding methods like recurrent selection or backcrossing to introduce new genetic diversity.</a:t>
            </a:r>
          </a:p>
          <a:p>
            <a:r>
              <a:rPr lang="en-US" sz="1200" dirty="0"/>
              <a:t>It is important to note that hybrid vigor may not be observed in all crosses or for all traits, as it depends on the specific genetic makeup and interaction between the parental lines. Nonetheless, the utilization of hybrid vigor has played a significant role in improving crop productivity and performance in agriculture.</a:t>
            </a:r>
          </a:p>
          <a:p>
            <a:endParaRPr lang="en-US" sz="1200" dirty="0"/>
          </a:p>
        </p:txBody>
      </p:sp>
      <p:sp>
        <p:nvSpPr>
          <p:cNvPr id="3" name="Title 2"/>
          <p:cNvSpPr>
            <a:spLocks noGrp="1"/>
          </p:cNvSpPr>
          <p:nvPr>
            <p:ph type="title"/>
          </p:nvPr>
        </p:nvSpPr>
        <p:spPr/>
        <p:txBody>
          <a:bodyPr/>
          <a:lstStyle/>
          <a:p>
            <a:r>
              <a:rPr lang="en-US" sz="2800" dirty="0"/>
              <a:t>Here are some key points about hybrid vigor:</a:t>
            </a:r>
            <a:br>
              <a:rPr lang="en-US" sz="2800" dirty="0"/>
            </a:br>
            <a:endParaRPr lang="en-US" sz="4400" dirty="0"/>
          </a:p>
        </p:txBody>
      </p:sp>
    </p:spTree>
    <p:extLst>
      <p:ext uri="{BB962C8B-B14F-4D97-AF65-F5344CB8AC3E}">
        <p14:creationId xmlns:p14="http://schemas.microsoft.com/office/powerpoint/2010/main" val="2516184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u="sng" dirty="0">
                <a:hlinkClick r:id="rId2"/>
              </a:rPr>
              <a:t>http://www.seedconsortium.org/PUC/pdf%20files/23-Vegetable%20Hybrid%20Seed%20Production.pdf</a:t>
            </a:r>
            <a:endParaRPr lang="en-US" dirty="0"/>
          </a:p>
          <a:p>
            <a:r>
              <a:rPr lang="en-US" dirty="0"/>
              <a:t>Fundamentals of seed production 1,text.pdf </a:t>
            </a:r>
          </a:p>
          <a:p>
            <a:r>
              <a:rPr lang="en-US" u="sng" dirty="0">
                <a:hlinkClick r:id="rId3"/>
              </a:rPr>
              <a:t>http://www.knowledgebank.irri.org/ricebreedingcourse/Powerpoints/Hybrid_Rice_Breeding_&amp;_Seed_Production.ppt</a:t>
            </a:r>
            <a:r>
              <a:rPr lang="en-US" dirty="0"/>
              <a:t> </a:t>
            </a:r>
          </a:p>
          <a:p>
            <a:r>
              <a:rPr lang="en-US" u="sng" dirty="0">
                <a:hlinkClick r:id="rId4"/>
              </a:rPr>
              <a:t>http://en.wikipedia.org/wiki/Hybrid_seed</a:t>
            </a:r>
            <a:endParaRPr lang="en-US" dirty="0"/>
          </a:p>
          <a:p>
            <a:r>
              <a:rPr lang="en-US" u="sng" dirty="0">
                <a:hlinkClick r:id="rId5"/>
              </a:rPr>
              <a:t>http://telegnome.com/hybrids.html</a:t>
            </a:r>
            <a:r>
              <a:rPr lang="en-US" u="sng" dirty="0"/>
              <a:t> </a:t>
            </a:r>
          </a:p>
          <a:p>
            <a:r>
              <a:rPr lang="en-US" u="sng" dirty="0">
                <a:hlinkClick r:id="rId6"/>
              </a:rPr>
              <a:t>http://www3.syngenta.com/country/uk/sitecollectiondocuments/crops/cereals/bspb-hybrid-crop-factsheet.pdf</a:t>
            </a:r>
            <a:endParaRPr lang="en-US" dirty="0"/>
          </a:p>
          <a:p>
            <a:r>
              <a:rPr lang="en-US" dirty="0">
                <a:hlinkClick r:id="rId7"/>
              </a:rPr>
              <a:t>http://www.isaaa.org/resources/publications/pocketk/34/</a:t>
            </a:r>
            <a:r>
              <a:rPr lang="en-US" dirty="0"/>
              <a:t> </a:t>
            </a:r>
          </a:p>
          <a:p>
            <a:r>
              <a:rPr lang="en-US" dirty="0" err="1"/>
              <a:t>Nawaz-Ul-Rehman</a:t>
            </a:r>
            <a:r>
              <a:rPr lang="en-US" dirty="0"/>
              <a:t> M.S. et al. (2007) Molecular Biotechnology 36: 159-165</a:t>
            </a:r>
          </a:p>
          <a:p>
            <a:endParaRPr lang="en-US" dirty="0"/>
          </a:p>
          <a:p>
            <a:endParaRPr lang="en-US" dirty="0"/>
          </a:p>
        </p:txBody>
      </p:sp>
      <p:sp>
        <p:nvSpPr>
          <p:cNvPr id="2" name="Title 1"/>
          <p:cNvSpPr>
            <a:spLocks noGrp="1"/>
          </p:cNvSpPr>
          <p:nvPr>
            <p:ph type="title"/>
          </p:nvPr>
        </p:nvSpPr>
        <p:spPr/>
        <p:txBody>
          <a:bodyPr/>
          <a:lstStyle/>
          <a:p>
            <a:r>
              <a:rPr lang="en-US" b="1" dirty="0"/>
              <a:t>References</a:t>
            </a:r>
            <a:r>
              <a:rPr lang="en-US" dirty="0"/>
              <a:t> </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2052" name="Picture 4" descr="https://encrypted-tbn1.gstatic.com/images?q=tbn:ANd9GcSOcg2YRlRi7QZwdxoZw3J3x3EbNFlHnd27zXop3W1bhJBLg3Yhs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4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0528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466</TotalTime>
  <Words>1371</Words>
  <Application>Microsoft Office PowerPoint</Application>
  <PresentationFormat>On-screen Show (4:3)</PresentationFormat>
  <Paragraphs>119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Hardcover</vt:lpstr>
      <vt:lpstr>HYBRID SEED PRODUCTION OF HORTICULTURAL CROPS</vt:lpstr>
      <vt:lpstr>Introduction </vt:lpstr>
      <vt:lpstr>Introduction</vt:lpstr>
      <vt:lpstr>Characteristics of Hybrid Seeds</vt:lpstr>
      <vt:lpstr>Method of Hybrid Seed Production</vt:lpstr>
      <vt:lpstr>Method of Hybrid Seed Production</vt:lpstr>
      <vt:lpstr>Method of Hybrid Seed Production</vt:lpstr>
      <vt:lpstr>Method of Hybrid Seed Production</vt:lpstr>
      <vt:lpstr>Other Methods of Hybrid Seed Production</vt:lpstr>
      <vt:lpstr>Techniques For Hybrid Seed Production</vt:lpstr>
      <vt:lpstr>Objectives of Hybrid Seed Production</vt:lpstr>
      <vt:lpstr>Advantages of Using Hybrid Seeds</vt:lpstr>
      <vt:lpstr>Disadvantages of Using Hybrid Seeds</vt:lpstr>
      <vt:lpstr>Future of Hand Pollinated F1 Vegetable Hybrid Seed Production</vt:lpstr>
      <vt:lpstr>Summary of Contract System of F1 Vegetable Hybrid Seed Production</vt:lpstr>
      <vt:lpstr>RNAi for Male Sterility</vt:lpstr>
      <vt:lpstr>Hybrid vigor,</vt:lpstr>
      <vt:lpstr>Here are some key points about hybrid vigor: </vt:lpstr>
      <vt:lpstr>References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BREEDING FOR HYBRID SEED PRODUCTION OF HORTICULTURAL CROPS</dc:title>
  <dc:creator>Ameer Ali</dc:creator>
  <cp:lastModifiedBy>Dell</cp:lastModifiedBy>
  <cp:revision>50</cp:revision>
  <dcterms:created xsi:type="dcterms:W3CDTF">2006-08-16T00:00:00Z</dcterms:created>
  <dcterms:modified xsi:type="dcterms:W3CDTF">2023-05-26T05:57:16Z</dcterms:modified>
</cp:coreProperties>
</file>